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9" r:id="rId11"/>
    <p:sldId id="285" r:id="rId12"/>
    <p:sldId id="286" r:id="rId13"/>
    <p:sldId id="288" r:id="rId14"/>
    <p:sldId id="302" r:id="rId15"/>
    <p:sldId id="289" r:id="rId16"/>
    <p:sldId id="290" r:id="rId17"/>
    <p:sldId id="291" r:id="rId18"/>
    <p:sldId id="293" r:id="rId19"/>
    <p:sldId id="296" r:id="rId20"/>
    <p:sldId id="297" r:id="rId21"/>
    <p:sldId id="298" r:id="rId22"/>
    <p:sldId id="299" r:id="rId23"/>
    <p:sldId id="280" r:id="rId24"/>
    <p:sldId id="281" r:id="rId25"/>
    <p:sldId id="270" r:id="rId26"/>
    <p:sldId id="271" r:id="rId27"/>
    <p:sldId id="272" r:id="rId28"/>
    <p:sldId id="273" r:id="rId29"/>
    <p:sldId id="274" r:id="rId30"/>
    <p:sldId id="275" r:id="rId31"/>
    <p:sldId id="276" r:id="rId32"/>
  </p:sldIdLst>
  <p:sldSz cx="9144000" cy="6858000" type="letter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86414" autoAdjust="0"/>
  </p:normalViewPr>
  <p:slideViewPr>
    <p:cSldViewPr>
      <p:cViewPr varScale="1">
        <p:scale>
          <a:sx n="90" d="100"/>
          <a:sy n="90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222" y="-9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605060A-27F7-4902-9BC8-DA3495F519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C27ADF2-7DCD-43C6-BB2E-0672BD919CA7}" type="datetimeFigureOut">
              <a:rPr lang="en-US" smtClean="0"/>
              <a:pPr/>
              <a:t>1/23/2013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C593A71-45F2-426A-B8C5-33358CA47029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8A520BE-E201-476E-9FA9-A49417C728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</a:t>
            </a:r>
            <a:r>
              <a:rPr lang="en-US" baseline="0" dirty="0" smtClean="0"/>
              <a:t> of first bullet point makes no </a:t>
            </a:r>
            <a:r>
              <a:rPr lang="en-US" baseline="0" dirty="0" err="1" smtClean="0"/>
              <a:t>sence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the date still required? Aaron to research.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‘Will your legal description</a:t>
            </a:r>
            <a:r>
              <a:rPr lang="en-US" baseline="0" dirty="0" smtClean="0"/>
              <a:t> require a Record of Survey’ a question?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520BE-E201-476E-9FA9-A49417C7289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92A8E-153A-450D-8AB7-1A1137447E4C}" type="datetimeFigureOut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4A70C-3BCE-40CE-A7D6-F8791E7D27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67000"/>
            <a:ext cx="7696200" cy="1470025"/>
          </a:xfrm>
        </p:spPr>
        <p:txBody>
          <a:bodyPr>
            <a:normAutofit/>
          </a:bodyPr>
          <a:lstStyle/>
          <a:p>
            <a:r>
              <a:rPr lang="en-US" sz="5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Legal Description Workshop</a:t>
            </a:r>
            <a:endParaRPr lang="en-US" sz="5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4320723"/>
            <a:ext cx="4876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Presented By: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i="1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Aaron R. Smith</a:t>
            </a:r>
            <a:endParaRPr lang="en-US" sz="800" i="1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Principal Land Surveyor, Adobe Associates</a:t>
            </a:r>
            <a:endParaRPr lang="en-US" sz="800" i="1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asmith@adobeinc.com  707-541-2300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CA License # 7901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Calibri" pitchFamily="34" charset="0"/>
                <a:cs typeface="Times New Roman" pitchFamily="18" charset="0"/>
              </a:rPr>
              <a:t>NV License # 17975</a:t>
            </a:r>
            <a:endParaRPr lang="en-US" sz="2800" i="1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8" name="Picture 7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4419600"/>
            <a:ext cx="8229600" cy="18288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Is there something that we want to make sure doesn’t happen with the description?</a:t>
            </a:r>
            <a:endParaRPr lang="en-US" sz="4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8001000" cy="1295400"/>
          </a:xfrm>
        </p:spPr>
        <p:txBody>
          <a:bodyPr>
            <a:noAutofit/>
          </a:bodyPr>
          <a:lstStyle/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Completely understand the ultimate goals/desires before writing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86000"/>
            <a:ext cx="8077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Are we describing something unique?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200400"/>
            <a:ext cx="8229600" cy="3200400"/>
          </a:xfrm>
        </p:spPr>
        <p:txBody>
          <a:bodyPr>
            <a:noAutofit/>
          </a:bodyPr>
          <a:lstStyle/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You Commence and then go to a P.O.B, or you can Begin and then go to a T.P.O.B...</a:t>
            </a:r>
          </a:p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Remember that order could be confusing to be at a P.O.B and then go to the REAL P.O.B (surprise!).....use commencing, then we KNOW that's not the P.O.B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860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P.O.B, T.P.O.B, Commencing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766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Either incorporated into the legal description or by direct recital at the end of the description. 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B.O.B is a reference, a relationship. 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Those who follow you will be able to follow your description. 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Helps discover errors.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itle 6"/>
          <p:cNvSpPr txBox="1">
            <a:spLocks/>
          </p:cNvSpPr>
          <p:nvPr/>
        </p:nvSpPr>
        <p:spPr>
          <a:xfrm>
            <a:off x="6858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How to Define a Basis of Bearing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200400"/>
            <a:ext cx="8458200" cy="3200400"/>
          </a:xfrm>
        </p:spPr>
        <p:txBody>
          <a:bodyPr>
            <a:noAutofit/>
          </a:bodyPr>
          <a:lstStyle/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Free Call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Just a bearing and distance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No controls or monuments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End point is where it is…may or may not be where it should be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098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Free Calls vs. Qualifying Calls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19400"/>
            <a:ext cx="8153400" cy="3886200"/>
          </a:xfrm>
        </p:spPr>
        <p:txBody>
          <a:bodyPr>
            <a:noAutofit/>
          </a:bodyPr>
          <a:lstStyle/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Qualifying Call</a:t>
            </a:r>
          </a:p>
          <a:p>
            <a:pPr lvl="1">
              <a:buFont typeface="Courier New" pitchFamily="49" charset="0"/>
              <a:buChar char="o"/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To a physical object, pipe, tree, street, river, axle etc.</a:t>
            </a:r>
          </a:p>
          <a:p>
            <a:pPr lvl="1">
              <a:buFont typeface="Courier New" pitchFamily="49" charset="0"/>
              <a:buChar char="o"/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Describe them just as you would any other monument</a:t>
            </a:r>
          </a:p>
          <a:p>
            <a:pPr lvl="1">
              <a:buFont typeface="Courier New" pitchFamily="49" charset="0"/>
              <a:buChar char="o"/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Bearing and distance are only informational…to get you to the object</a:t>
            </a:r>
          </a:p>
          <a:p>
            <a:pPr lvl="1">
              <a:buFont typeface="Courier New" pitchFamily="49" charset="0"/>
              <a:buChar char="o"/>
            </a:pPr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Qualifying object holds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Free Calls vs. Qualifying Calls Cont.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67000"/>
            <a:ext cx="8534400" cy="4191000"/>
          </a:xfrm>
        </p:spPr>
        <p:txBody>
          <a:bodyPr>
            <a:noAutofit/>
          </a:bodyPr>
          <a:lstStyle/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Can introduce an error or ambiguity into what was a clear description.  Pick the most permanent monument and use it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VERY clearly describe the monument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Size of pipe, tag, etc.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Tree size, species, and unusual characteristics (bifurcated, bent, etc.)  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Calling to two monuments can cause conflict later.  Too easy to move or change.  If one gets moved or changed, which do you use?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Double Qualification Calls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8305800" cy="32766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Not 'to a point' in a free call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To a point in.......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A line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A fence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Or to a named point to be referred to later in the description "...200 feet to point 'A',...."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86000"/>
            <a:ext cx="7696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 a Point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200400"/>
            <a:ext cx="8458200" cy="32004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Clearly describe the line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Property, right of way, fence, centerline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State the direction of travel 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State when you leave that line 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Call to a street means to the center unless qualified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River/creek ....center? Or thalwag?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098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Along a Line, To a Line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229600" cy="36576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Adjective; parallel (of straight lines) going in the same direction and always staying the same distance apart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The road is parallel to/with the river</a:t>
            </a:r>
          </a:p>
          <a:p>
            <a:pPr lvl="0"/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In the Same Direction But Always The Same Distance Away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 Line Parallel to Another… Draw a Parallel to This Line</a:t>
            </a:r>
          </a:p>
          <a:p>
            <a:pPr lvl="0"/>
            <a:endParaRPr lang="en-US" i="1" dirty="0" smtClean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  <a:p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1">
              <a:buFont typeface="Courier New" pitchFamily="49" charset="0"/>
              <a:buChar char="o"/>
            </a:pPr>
            <a:endParaRPr lang="en-US" sz="2400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itle 6"/>
          <p:cNvSpPr txBox="1">
            <a:spLocks/>
          </p:cNvSpPr>
          <p:nvPr/>
        </p:nvSpPr>
        <p:spPr>
          <a:xfrm>
            <a:off x="6858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Parallel With NOT Parallel To (really?)</a:t>
            </a:r>
            <a:endParaRPr kumimoji="0" lang="en-US" sz="39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8534400" cy="3276600"/>
          </a:xfrm>
        </p:spPr>
        <p:txBody>
          <a:bodyPr>
            <a:noAutofit/>
          </a:bodyPr>
          <a:lstStyle/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Define the point or reference</a:t>
            </a:r>
          </a:p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Clearly state the bearing and distance from the monument or point of reference  </a:t>
            </a:r>
          </a:p>
          <a:p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Do not double call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133600"/>
            <a:ext cx="7696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Which Bears and</a:t>
            </a:r>
            <a:r>
              <a:rPr kumimoji="0" lang="en-US" sz="4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From Which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0" y="2209800"/>
            <a:ext cx="6096000" cy="16764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/>
            </a:r>
            <a:b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Writing Legal Descriptions</a:t>
            </a:r>
            <a:b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sz="32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Gurdon H. Wattles</a:t>
            </a: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/>
            </a:r>
            <a:b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endParaRPr lang="en-US" sz="4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1524000" y="4495800"/>
            <a:ext cx="60198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Advanced Land Descriptions</a:t>
            </a:r>
            <a:b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Paul</a:t>
            </a: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Cuomo and Roy Minick</a:t>
            </a: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667000"/>
            <a:ext cx="8458200" cy="37338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Tangent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Curve to the right/left or concave to the north/south....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Radius, distance, delta... need at least two of these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Non-tangent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Same as tangent, need radial bearing for the beginning of the curve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057400"/>
            <a:ext cx="792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 </a:t>
            </a: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Point of Cusp/Curvature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534400" cy="38862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Quote on 5.4 about Extrinsic or </a:t>
            </a:r>
            <a:r>
              <a:rPr lang="en-US" sz="3000" i="1" dirty="0" err="1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Parol</a:t>
            </a: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evidence within a deed that is clear and without ambiguity</a:t>
            </a:r>
          </a:p>
          <a:p>
            <a:pPr>
              <a:buNone/>
            </a:pPr>
            <a:r>
              <a:rPr lang="en-US" sz="3000" dirty="0" smtClean="0"/>
              <a:t>  </a:t>
            </a:r>
          </a:p>
          <a:p>
            <a:pPr>
              <a:buNone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“So in writing descriptions, use words and phrases that clearly convey the intent of the parties concerned without creating any need to resort to extrinsic evidence for clarification”</a:t>
            </a:r>
          </a:p>
          <a:p>
            <a:endParaRPr lang="en-US" sz="3600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10000"/>
            <a:ext cx="8534400" cy="2133600"/>
          </a:xfrm>
        </p:spPr>
        <p:txBody>
          <a:bodyPr>
            <a:noAutofit/>
          </a:bodyPr>
          <a:lstStyle/>
          <a:p>
            <a:r>
              <a:rPr lang="en-US" sz="34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Review earlier copies of the deed</a:t>
            </a:r>
          </a:p>
          <a:p>
            <a:r>
              <a:rPr lang="en-US" sz="34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Speak to the surveyor who did the map</a:t>
            </a:r>
          </a:p>
          <a:p>
            <a:r>
              <a:rPr lang="en-US" sz="34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Bring out your 'Magic 8 Ball'......</a:t>
            </a:r>
          </a:p>
          <a:p>
            <a:pPr lvl="1"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Font typeface="Courier New" pitchFamily="49" charset="0"/>
              <a:buChar char="o"/>
            </a:pPr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2098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j-lt"/>
                <a:ea typeface="+mj-ea"/>
                <a:cs typeface="+mj-cs"/>
              </a:rPr>
              <a:t>C</a:t>
            </a:r>
            <a:r>
              <a:rPr kumimoji="0" lang="en-US" sz="40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onflicts</a:t>
            </a:r>
            <a:r>
              <a:rPr kumimoji="0" lang="en-US" sz="4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between your description and the attached Plat… What to do?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200400"/>
            <a:ext cx="8001000" cy="3429000"/>
          </a:xfrm>
        </p:spPr>
        <p:txBody>
          <a:bodyPr>
            <a:noAutofit/>
          </a:bodyPr>
          <a:lstStyle/>
          <a:p>
            <a:r>
              <a:rPr lang="en-US" sz="29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Preamble should clearly identify the source of title, by location as well as vesting </a:t>
            </a:r>
          </a:p>
          <a:p>
            <a:r>
              <a:rPr lang="en-US" sz="29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Description preamble should also clearly identify it’s purpose</a:t>
            </a:r>
          </a:p>
          <a:p>
            <a:r>
              <a:rPr lang="en-US" sz="29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Exhibit plats</a:t>
            </a:r>
          </a:p>
          <a:p>
            <a:r>
              <a:rPr lang="en-US" sz="29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Keep it simple and straightforward </a:t>
            </a:r>
          </a:p>
          <a:p>
            <a:r>
              <a:rPr lang="en-US" sz="29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Proof your work</a:t>
            </a:r>
          </a:p>
          <a:p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endParaRPr lang="en-US" sz="2800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860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Suggestions for Legal Description Drafting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971800"/>
            <a:ext cx="7924800" cy="34290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Title Company or other third-party prepared documents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In-house prepared documents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Make sure your title data is up to date</a:t>
            </a:r>
          </a:p>
          <a:p>
            <a:endParaRPr lang="en-US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endParaRPr lang="en-US" sz="2800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1336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Document Preparation</a:t>
            </a:r>
            <a:r>
              <a:rPr kumimoji="0" lang="en-US" sz="4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and </a:t>
            </a: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Review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0"/>
            <a:ext cx="8458200" cy="32766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Lot and Block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Sectionalized (aliquot descriptions) SE ¼ of SE ¼ …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Bounded by… on all sides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Strip Description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Metes and Bounds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2098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Five Types of Descriptions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0"/>
            <a:ext cx="8077200" cy="3124200"/>
          </a:xfrm>
        </p:spPr>
        <p:txBody>
          <a:bodyPr>
            <a:noAutofit/>
          </a:bodyPr>
          <a:lstStyle/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Provide sufficient data to locate the map</a:t>
            </a:r>
          </a:p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The map is part of the description </a:t>
            </a:r>
          </a:p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If granting rights shown on the map, then say so</a:t>
            </a:r>
          </a:p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Provide more than enough information to properly locate the document</a:t>
            </a:r>
          </a:p>
          <a:p>
            <a:r>
              <a:rPr lang="en-US" sz="28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Be careful of Quasi Public or unrecorded documents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1336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Lot and Block Descriptions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43200"/>
            <a:ext cx="8305800" cy="2971800"/>
          </a:xfrm>
        </p:spPr>
        <p:txBody>
          <a:bodyPr>
            <a:noAutofit/>
          </a:bodyPr>
          <a:lstStyle/>
          <a:p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Transfer from Gov. to Private is a Patent</a:t>
            </a:r>
          </a:p>
          <a:p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 lot like Lot and Block Descriptions</a:t>
            </a:r>
          </a:p>
          <a:p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Know what holds (Federal Rule or State Law)</a:t>
            </a:r>
          </a:p>
          <a:p>
            <a:pPr lvl="1">
              <a:buFont typeface="Courier New" pitchFamily="49" charset="0"/>
              <a:buChar char="o"/>
            </a:pPr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CA. holds exact area when in private hands</a:t>
            </a:r>
          </a:p>
          <a:p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Without a survey the client should understand potential locations</a:t>
            </a:r>
          </a:p>
          <a:p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Treaty of Guadalupe –Hidalgo (1.4 Wattles)</a:t>
            </a:r>
          </a:p>
          <a:p>
            <a:pPr lvl="1">
              <a:buFont typeface="Courier New" pitchFamily="49" charset="0"/>
              <a:buChar char="o"/>
            </a:pPr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Signed May 30</a:t>
            </a:r>
            <a:r>
              <a:rPr lang="en-US" sz="2500" i="1" baseline="30000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, </a:t>
            </a:r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1848 (Mexico and US)</a:t>
            </a:r>
          </a:p>
          <a:p>
            <a:pPr lvl="1">
              <a:buFont typeface="Courier New" pitchFamily="49" charset="0"/>
              <a:buChar char="o"/>
            </a:pPr>
            <a:r>
              <a:rPr lang="en-US" sz="25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Recognized Rancho Lands (Senior to Public Lands)</a:t>
            </a:r>
          </a:p>
          <a:p>
            <a:endParaRPr lang="en-US" sz="2800" i="1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858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Aliquot Descriptions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971800"/>
            <a:ext cx="8077200" cy="27432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You become the most junior of deeds/parcels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Verify your parcel is in fact junior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Research the adjoiners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 chain of title may be necessary</a:t>
            </a:r>
          </a:p>
          <a:p>
            <a:endParaRPr lang="en-US" sz="2800" i="1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2098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Bounded By Description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8229600" cy="36576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Use “each” not “either”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If not equal distant on each side, define clearly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10’ on westerly and 15’ on easterly side of described line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Sidelines to be shortened or extended to meet ……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Last sentence …. Herein ending said described line or something alike</a:t>
            </a:r>
          </a:p>
          <a:p>
            <a:endParaRPr lang="en-US" sz="2800" i="1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Strip Descriptions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00300"/>
            <a:ext cx="8077200" cy="30099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40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None/>
            </a:pPr>
            <a:r>
              <a:rPr lang="en-US" sz="4000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“</a:t>
            </a:r>
            <a:r>
              <a:rPr lang="en-US" sz="4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Legal in legal description pertains to the fact that the description must be able to withstand attack under law”</a:t>
            </a:r>
            <a:endParaRPr lang="en-US" sz="4000" i="1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352800"/>
          </a:xfrm>
        </p:spPr>
        <p:txBody>
          <a:bodyPr>
            <a:noAutofit/>
          </a:bodyPr>
          <a:lstStyle/>
          <a:p>
            <a:endParaRPr lang="en-US" sz="2800" i="1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057400"/>
            <a:ext cx="7772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Metes and Bounds Descriptions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743200"/>
            <a:ext cx="8229600" cy="4892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</a:t>
            </a: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Metes means bearings and distances</a:t>
            </a:r>
          </a:p>
          <a:p>
            <a:pPr>
              <a:buFont typeface="Arial" pitchFamily="34" charset="0"/>
              <a:buChar char="•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Bounds means monuments (physical and legal)</a:t>
            </a:r>
          </a:p>
          <a:p>
            <a:pPr>
              <a:buFont typeface="Arial" pitchFamily="34" charset="0"/>
              <a:buChar char="•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Establish a clear Basis of Bearing</a:t>
            </a:r>
          </a:p>
          <a:p>
            <a:pPr>
              <a:buFont typeface="Arial" pitchFamily="34" charset="0"/>
              <a:buChar char="•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Make sure your Preamble and Body are not in  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 conflict</a:t>
            </a:r>
          </a:p>
          <a:p>
            <a:pPr>
              <a:buFont typeface="Arial" pitchFamily="34" charset="0"/>
              <a:buChar char="•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Double check Quadrants for your direction</a:t>
            </a:r>
          </a:p>
          <a:p>
            <a:pPr>
              <a:buFont typeface="Arial" pitchFamily="34" charset="0"/>
              <a:buChar char="•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Establish how to qualify or create controlling 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 elements before you start the description.</a:t>
            </a:r>
          </a:p>
          <a:p>
            <a:pPr>
              <a:buFont typeface="Arial" pitchFamily="34" charset="0"/>
              <a:buChar char="•"/>
            </a:pPr>
            <a:endParaRPr lang="en-US" sz="3200" i="1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endParaRPr lang="en-US" sz="2800" dirty="0"/>
          </a:p>
        </p:txBody>
      </p:sp>
      <p:pic>
        <p:nvPicPr>
          <p:cNvPr id="7" name="Picture 6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95600"/>
            <a:ext cx="8305800" cy="3505200"/>
          </a:xfrm>
        </p:spPr>
        <p:txBody>
          <a:bodyPr>
            <a:noAutofit/>
          </a:bodyPr>
          <a:lstStyle/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Make sure your calls are clear (call to a road…CL?)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Make sure you don’t create conflicting calls (to a point)</a:t>
            </a:r>
          </a:p>
          <a:p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If you refer to other documents, make sure they are available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Do not qualify to a plat, map or document that is unrecorded or hard to get</a:t>
            </a:r>
            <a:endParaRPr lang="en-US" sz="3000" i="1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609600" y="2133600"/>
            <a:ext cx="815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Metes and Bounds Descriptions Cont.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077200" cy="381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“</a:t>
            </a:r>
            <a:r>
              <a:rPr lang="en-US" sz="4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Parol or extrinsic evidence may not be admitted to add to or vary a description that is definite and certain. Nor may it be used to explain an apparent ambiguity in the conveyance”</a:t>
            </a:r>
            <a:endParaRPr lang="en-US" sz="4000" i="1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077200" cy="3886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“</a:t>
            </a:r>
            <a:r>
              <a:rPr lang="en-US" sz="4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Your legal description should be clear and concise”</a:t>
            </a:r>
          </a:p>
          <a:p>
            <a:pPr>
              <a:buNone/>
            </a:pPr>
            <a:endParaRPr lang="en-US" sz="4000" i="1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None/>
            </a:pPr>
            <a:r>
              <a:rPr lang="en-US" sz="40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“Your slogan should be Concise Clarity Without Ambiguity”</a:t>
            </a: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2286000"/>
            <a:ext cx="8001000" cy="28194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6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What are your goals with today’s Seminar?</a:t>
            </a:r>
            <a:endParaRPr lang="en-US" sz="6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2133600"/>
            <a:ext cx="6934200" cy="7620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What is a Legal Description?</a:t>
            </a:r>
            <a:endParaRPr lang="en-US" sz="4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8382000" cy="4038600"/>
          </a:xfrm>
        </p:spPr>
        <p:txBody>
          <a:bodyPr>
            <a:noAutofit/>
          </a:bodyPr>
          <a:lstStyle/>
          <a:p>
            <a:pPr lvl="0"/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 legal description identifies a unique piece of land with only one location…</a:t>
            </a:r>
          </a:p>
          <a:p>
            <a:pPr lvl="1">
              <a:buFont typeface="Courier New" pitchFamily="49" charset="0"/>
              <a:buChar char="o"/>
            </a:pPr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Preamble (describing the use or intent with a general location)</a:t>
            </a:r>
          </a:p>
          <a:p>
            <a:pPr lvl="1">
              <a:buFont typeface="Courier New" pitchFamily="49" charset="0"/>
              <a:buChar char="o"/>
            </a:pPr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Body (describing the finite location of the land or right)</a:t>
            </a:r>
          </a:p>
          <a:p>
            <a:pPr lvl="1">
              <a:buFont typeface="Courier New" pitchFamily="49" charset="0"/>
              <a:buChar char="o"/>
            </a:pPr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Basis of Bearing (explicitly states what was used to establish the courses)</a:t>
            </a:r>
          </a:p>
          <a:p>
            <a:pPr lvl="1">
              <a:buFont typeface="Courier New" pitchFamily="49" charset="0"/>
              <a:buChar char="o"/>
            </a:pPr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Basis of Bearing (not explicitly writing it) within the description (see 4.5 and 4.6 wattles)</a:t>
            </a:r>
          </a:p>
          <a:p>
            <a:pPr lvl="1">
              <a:buFont typeface="Courier New" pitchFamily="49" charset="0"/>
              <a:buChar char="o"/>
            </a:pPr>
            <a:r>
              <a:rPr lang="en-US" sz="23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Sign, Seal and Date (Board Rules 411)</a:t>
            </a: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8" name="Picture 7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077200" cy="10668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What is our Legal Description trying to accomplish?</a:t>
            </a:r>
            <a:endParaRPr lang="en-US" sz="4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362200"/>
          </a:xfrm>
        </p:spPr>
        <p:txBody>
          <a:bodyPr>
            <a:noAutofit/>
          </a:bodyPr>
          <a:lstStyle/>
          <a:p>
            <a:pPr lvl="0"/>
            <a:r>
              <a:rPr lang="en-US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Based upon what it is we are trying to accomplish it would dictate what should control in the legal description…….</a:t>
            </a: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2057400"/>
            <a:ext cx="6934200" cy="7620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4000" i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Are we describing an Easement?</a:t>
            </a:r>
            <a:endParaRPr lang="en-US" sz="4000" i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8534400" cy="4038600"/>
          </a:xfrm>
        </p:spPr>
        <p:txBody>
          <a:bodyPr>
            <a:noAutofit/>
          </a:bodyPr>
          <a:lstStyle/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Over an existing use such as utility line or paved road/driveway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Over a proposed route of a utility or road/driveway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Should we, the Land Surveyor encumber the easement with rights?</a:t>
            </a:r>
          </a:p>
          <a:p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Will our description be a part of a legal document?</a:t>
            </a:r>
          </a:p>
          <a:p>
            <a:pPr lvl="1">
              <a:buFont typeface="Courier New" pitchFamily="49" charset="0"/>
              <a:buChar char="o"/>
            </a:pPr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If so, make sure we are consistent with the document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2600" i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Review practicing LAW! See attachment (Olsan)</a:t>
            </a:r>
          </a:p>
          <a:p>
            <a:pPr lvl="0"/>
            <a:endParaRPr lang="en-US" sz="2400" dirty="0" smtClean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marL="609600" indent="-609600">
              <a:lnSpc>
                <a:spcPct val="90000"/>
              </a:lnSpc>
            </a:pPr>
            <a:endParaRPr lang="en-US" sz="2400" i="1" dirty="0"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6" name="Picture 5" descr="\\server1\Users\areid\My Documents\My Pictures\ucls_head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304800"/>
            <a:ext cx="7696200" cy="1600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57600" y="1143000"/>
            <a:ext cx="46482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600" spc="100" dirty="0" smtClean="0"/>
              <a:t>UCLS Convention 2013</a:t>
            </a:r>
            <a:endParaRPr lang="en-US" sz="3600" spc="1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Words>1453</Words>
  <Application>Microsoft Office PowerPoint</Application>
  <PresentationFormat>Letter Paper (8.5x11 in)</PresentationFormat>
  <Paragraphs>235</Paragraphs>
  <Slides>31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Legal Description Workshop</vt:lpstr>
      <vt:lpstr> Writing Legal Descriptions Gurdon H. Wattles </vt:lpstr>
      <vt:lpstr>Slide 3</vt:lpstr>
      <vt:lpstr>Slide 4</vt:lpstr>
      <vt:lpstr>Slide 5</vt:lpstr>
      <vt:lpstr>What are your goals with today’s Seminar?</vt:lpstr>
      <vt:lpstr>What is a Legal Description?</vt:lpstr>
      <vt:lpstr>What is our Legal Description trying to accomplish?</vt:lpstr>
      <vt:lpstr>Are we describing an Easement?</vt:lpstr>
      <vt:lpstr>Is there something that we want to make sure doesn’t happen with the description?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Reid</dc:creator>
  <cp:lastModifiedBy>Amanda Reid</cp:lastModifiedBy>
  <cp:revision>104</cp:revision>
  <dcterms:created xsi:type="dcterms:W3CDTF">2012-09-11T14:19:00Z</dcterms:created>
  <dcterms:modified xsi:type="dcterms:W3CDTF">2013-01-23T23:22:32Z</dcterms:modified>
</cp:coreProperties>
</file>